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6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1029" autoAdjust="0"/>
    <p:restoredTop sz="94660" autoAdjust="0"/>
  </p:normalViewPr>
  <p:slideViewPr>
    <p:cSldViewPr>
      <p:cViewPr varScale="1">
        <p:scale>
          <a:sx n="95" d="100"/>
          <a:sy n="95" d="100"/>
        </p:scale>
        <p:origin x="-90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EE07DC-A6CB-421D-9892-394DDC0CC82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C608DE-A4E7-44D7-B70C-B40B6886B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07DC-A6CB-421D-9892-394DDC0CC82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08DE-A4E7-44D7-B70C-B40B6886B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07DC-A6CB-421D-9892-394DDC0CC82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08DE-A4E7-44D7-B70C-B40B6886B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EE07DC-A6CB-421D-9892-394DDC0CC82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C608DE-A4E7-44D7-B70C-B40B6886B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EE07DC-A6CB-421D-9892-394DDC0CC82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C608DE-A4E7-44D7-B70C-B40B6886B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07DC-A6CB-421D-9892-394DDC0CC82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08DE-A4E7-44D7-B70C-B40B6886B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07DC-A6CB-421D-9892-394DDC0CC82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08DE-A4E7-44D7-B70C-B40B6886B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EE07DC-A6CB-421D-9892-394DDC0CC82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C608DE-A4E7-44D7-B70C-B40B6886B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07DC-A6CB-421D-9892-394DDC0CC82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08DE-A4E7-44D7-B70C-B40B6886B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EE07DC-A6CB-421D-9892-394DDC0CC82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C608DE-A4E7-44D7-B70C-B40B6886B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EE07DC-A6CB-421D-9892-394DDC0CC82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C608DE-A4E7-44D7-B70C-B40B6886B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EE07DC-A6CB-421D-9892-394DDC0CC82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C608DE-A4E7-44D7-B70C-B40B6886B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496944" cy="432048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Средства  формирования универсальных  учебных действий  учащихся  </a:t>
            </a:r>
            <a:r>
              <a:rPr lang="ru-RU" sz="4400" dirty="0" smtClean="0"/>
              <a:t>5-6-х классов  </a:t>
            </a:r>
            <a:r>
              <a:rPr lang="ru-RU" sz="4400" dirty="0" smtClean="0"/>
              <a:t>на  уроках русского  языка  и литературы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63923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14625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Методические </a:t>
            </a:r>
            <a:r>
              <a:rPr lang="ru-RU" b="1" dirty="0" smtClean="0"/>
              <a:t>приёмы </a:t>
            </a:r>
            <a:r>
              <a:rPr lang="ru-RU" b="1" dirty="0"/>
              <a:t>для формирования познавательных действий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на уроках </a:t>
            </a:r>
            <a:r>
              <a:rPr lang="ru-RU" b="1" dirty="0" smtClean="0"/>
              <a:t>литературы: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/>
          <a:lstStyle/>
          <a:p>
            <a:r>
              <a:rPr lang="ru-RU" dirty="0" smtClean="0"/>
              <a:t>Фантастическая </a:t>
            </a:r>
            <a:r>
              <a:rPr lang="ru-RU" dirty="0"/>
              <a:t>добавка</a:t>
            </a:r>
            <a:r>
              <a:rPr lang="ru-RU" dirty="0" smtClean="0"/>
              <a:t>.</a:t>
            </a:r>
          </a:p>
          <a:p>
            <a:r>
              <a:rPr lang="ru-RU" dirty="0"/>
              <a:t>Точка зрения</a:t>
            </a:r>
            <a:r>
              <a:rPr lang="ru-RU" dirty="0" smtClean="0"/>
              <a:t>.</a:t>
            </a:r>
          </a:p>
          <a:p>
            <a:r>
              <a:rPr lang="ru-RU" dirty="0"/>
              <a:t>Да и нет.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77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Главное </a:t>
            </a:r>
            <a:r>
              <a:rPr lang="ru-RU" dirty="0" smtClean="0"/>
              <a:t> для  учителя </a:t>
            </a:r>
            <a:r>
              <a:rPr lang="ru-RU" dirty="0"/>
              <a:t>- помнить, </a:t>
            </a:r>
            <a:r>
              <a:rPr lang="ru-RU" dirty="0" smtClean="0"/>
              <a:t> что  все  </a:t>
            </a:r>
            <a:r>
              <a:rPr lang="ru-RU" dirty="0"/>
              <a:t>учащиеся - звезды, </a:t>
            </a:r>
            <a:r>
              <a:rPr lang="ru-RU" dirty="0" smtClean="0"/>
              <a:t> маленькие  и  большие</a:t>
            </a:r>
            <a:r>
              <a:rPr lang="ru-RU" dirty="0"/>
              <a:t>, </a:t>
            </a:r>
            <a:r>
              <a:rPr lang="ru-RU" dirty="0" smtClean="0"/>
              <a:t> близкие  и  далёкие</a:t>
            </a:r>
            <a:r>
              <a:rPr lang="ru-RU" dirty="0"/>
              <a:t>, </a:t>
            </a:r>
            <a:r>
              <a:rPr lang="ru-RU" dirty="0" smtClean="0"/>
              <a:t>но  </a:t>
            </a:r>
            <a:r>
              <a:rPr lang="ru-RU" dirty="0"/>
              <a:t>одинаково </a:t>
            </a:r>
            <a:r>
              <a:rPr lang="ru-RU" dirty="0" smtClean="0"/>
              <a:t> красивые</a:t>
            </a:r>
            <a:r>
              <a:rPr lang="ru-RU" dirty="0"/>
              <a:t>. Каждая </a:t>
            </a:r>
            <a:r>
              <a:rPr lang="ru-RU" dirty="0" smtClean="0"/>
              <a:t> звёздочка  выбирает </a:t>
            </a:r>
            <a:r>
              <a:rPr lang="ru-RU" dirty="0"/>
              <a:t>свою </a:t>
            </a:r>
            <a:r>
              <a:rPr lang="ru-RU" dirty="0" smtClean="0"/>
              <a:t> траекторию  полёта</a:t>
            </a:r>
            <a:r>
              <a:rPr lang="ru-RU" dirty="0"/>
              <a:t>. Каждая </a:t>
            </a:r>
            <a:r>
              <a:rPr lang="ru-RU" dirty="0" smtClean="0"/>
              <a:t> звёздочка  мечтает </a:t>
            </a:r>
            <a:r>
              <a:rPr lang="ru-RU" dirty="0"/>
              <a:t>сиять.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 descr="http://education.simcat.ru/dou58/img/1384421244_12_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509120"/>
            <a:ext cx="2880320" cy="2348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6803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404664"/>
            <a:ext cx="6172200" cy="1296144"/>
          </a:xfrm>
        </p:spPr>
        <p:txBody>
          <a:bodyPr>
            <a:normAutofit fontScale="90000"/>
          </a:bodyPr>
          <a:lstStyle/>
          <a:p>
            <a:r>
              <a:rPr lang="ru-RU" dirty="0"/>
              <a:t>Функции </a:t>
            </a:r>
            <a:r>
              <a:rPr lang="ru-RU" dirty="0" smtClean="0"/>
              <a:t> универсальных </a:t>
            </a:r>
            <a:r>
              <a:rPr lang="ru-RU" dirty="0"/>
              <a:t>учебных </a:t>
            </a:r>
            <a:r>
              <a:rPr lang="ru-RU" dirty="0" smtClean="0"/>
              <a:t> действий  включают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988840"/>
            <a:ext cx="6172200" cy="3882026"/>
          </a:xfrm>
        </p:spPr>
        <p:txBody>
          <a:bodyPr>
            <a:normAutofit fontScale="55000" lnSpcReduction="20000"/>
          </a:bodyPr>
          <a:lstStyle/>
          <a:p>
            <a:r>
              <a:rPr lang="ru-RU" sz="3200" dirty="0" smtClean="0"/>
              <a:t>- обеспечение </a:t>
            </a:r>
            <a:r>
              <a:rPr lang="ru-RU" sz="3200" dirty="0"/>
              <a:t>возможностей </a:t>
            </a:r>
            <a:r>
              <a:rPr lang="ru-RU" sz="3200" dirty="0" smtClean="0"/>
              <a:t>ребёнка </a:t>
            </a:r>
            <a:r>
              <a:rPr lang="ru-RU" sz="3200" dirty="0"/>
              <a:t>самостоятельно осуществлять деятельность учения, ставить учебные цели, искать и использовать необходимые средства и способы их достижения, контролировать и оценивать процесс и результаты деятельности</a:t>
            </a:r>
            <a:r>
              <a:rPr lang="ru-RU" sz="3200" dirty="0" smtClean="0"/>
              <a:t>;</a:t>
            </a:r>
          </a:p>
          <a:p>
            <a:endParaRPr lang="ru-RU" sz="3200" dirty="0"/>
          </a:p>
          <a:p>
            <a:r>
              <a:rPr lang="ru-RU" sz="3200" dirty="0"/>
              <a:t>- создание условий для гармоничного развития личности и </a:t>
            </a:r>
            <a:r>
              <a:rPr lang="ru-RU" sz="3200" dirty="0" smtClean="0"/>
              <a:t>её </a:t>
            </a:r>
            <a:r>
              <a:rPr lang="ru-RU" sz="3200" dirty="0"/>
              <a:t>самореализации на основе готовности к непрерывному образованию; обеспечение успешного усвоения знаний, умений и навыков и формирование компетентностей в любой предметной области.</a:t>
            </a: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xmlns="" val="31006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Технологии формирования универсальных учебных действий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1" y="188640"/>
            <a:ext cx="6696744" cy="6336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8776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98884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 </a:t>
            </a:r>
            <a:r>
              <a:rPr lang="ru-RU" dirty="0"/>
              <a:t>формирования личностных </a:t>
            </a:r>
            <a:r>
              <a:rPr lang="ru-RU" dirty="0" smtClean="0"/>
              <a:t> универсальных учебных  </a:t>
            </a:r>
            <a:r>
              <a:rPr lang="ru-RU" dirty="0"/>
              <a:t>действий </a:t>
            </a:r>
            <a:r>
              <a:rPr lang="ru-RU" dirty="0" smtClean="0"/>
              <a:t> на </a:t>
            </a:r>
            <a:r>
              <a:rPr lang="ru-RU" dirty="0"/>
              <a:t>уроках </a:t>
            </a:r>
            <a:r>
              <a:rPr lang="ru-RU" dirty="0" smtClean="0"/>
              <a:t> литературы  можно </a:t>
            </a:r>
            <a:r>
              <a:rPr lang="ru-RU" dirty="0"/>
              <a:t>использовать </a:t>
            </a:r>
            <a:r>
              <a:rPr lang="ru-RU" dirty="0" smtClean="0"/>
              <a:t> следующие </a:t>
            </a:r>
            <a:r>
              <a:rPr lang="ru-RU" dirty="0"/>
              <a:t>приёмы: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293096"/>
            <a:ext cx="6172200" cy="1371600"/>
          </a:xfrm>
        </p:spPr>
        <p:txBody>
          <a:bodyPr/>
          <a:lstStyle/>
          <a:p>
            <a:r>
              <a:rPr lang="ru-RU" dirty="0" smtClean="0"/>
              <a:t>- Диалог </a:t>
            </a:r>
            <a:r>
              <a:rPr lang="ru-RU" dirty="0"/>
              <a:t>с автором.</a:t>
            </a:r>
          </a:p>
          <a:p>
            <a:r>
              <a:rPr lang="ru-RU" dirty="0" smtClean="0"/>
              <a:t>- Выход </a:t>
            </a:r>
            <a:r>
              <a:rPr lang="ru-RU" dirty="0"/>
              <a:t>за пределы.</a:t>
            </a:r>
          </a:p>
          <a:p>
            <a:r>
              <a:rPr lang="ru-RU" dirty="0" smtClean="0"/>
              <a:t>- Дай </a:t>
            </a:r>
            <a:r>
              <a:rPr lang="ru-RU" dirty="0"/>
              <a:t>себе помочь.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44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98884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 </a:t>
            </a:r>
            <a:r>
              <a:rPr lang="ru-RU" dirty="0"/>
              <a:t>формирования личностных </a:t>
            </a:r>
            <a:r>
              <a:rPr lang="ru-RU" dirty="0" smtClean="0"/>
              <a:t> универсальных </a:t>
            </a:r>
            <a:r>
              <a:rPr lang="ru-RU" dirty="0"/>
              <a:t>учебных </a:t>
            </a:r>
            <a:r>
              <a:rPr lang="ru-RU" dirty="0" smtClean="0"/>
              <a:t> действий  на </a:t>
            </a:r>
            <a:r>
              <a:rPr lang="ru-RU" dirty="0"/>
              <a:t>уроках </a:t>
            </a:r>
            <a:r>
              <a:rPr lang="ru-RU" dirty="0" smtClean="0"/>
              <a:t> русского  языка  можно </a:t>
            </a:r>
            <a:r>
              <a:rPr lang="ru-RU" dirty="0"/>
              <a:t>использовать </a:t>
            </a:r>
            <a:r>
              <a:rPr lang="ru-RU" dirty="0" smtClean="0"/>
              <a:t> следующие </a:t>
            </a:r>
            <a:r>
              <a:rPr lang="ru-RU" dirty="0"/>
              <a:t>приёмы: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293096"/>
            <a:ext cx="6172200" cy="1371600"/>
          </a:xfrm>
        </p:spPr>
        <p:txBody>
          <a:bodyPr/>
          <a:lstStyle/>
          <a:p>
            <a:r>
              <a:rPr lang="ru-RU" dirty="0" smtClean="0"/>
              <a:t>- «Оратор».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63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052736"/>
            <a:ext cx="6102424" cy="5322186"/>
          </a:xfrm>
        </p:spPr>
        <p:txBody>
          <a:bodyPr>
            <a:normAutofit/>
          </a:bodyPr>
          <a:lstStyle/>
          <a:p>
            <a:r>
              <a:rPr lang="ru-RU" dirty="0"/>
              <a:t>Этап мотивационно- побуждающий</a:t>
            </a:r>
            <a:br>
              <a:rPr lang="ru-RU" dirty="0"/>
            </a:br>
            <a:r>
              <a:rPr lang="ru-RU" dirty="0"/>
              <a:t>Приём « Оратор</a:t>
            </a:r>
            <a:r>
              <a:rPr lang="ru-RU" dirty="0" smtClean="0"/>
              <a:t>»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Развитие личностных </a:t>
            </a:r>
            <a:r>
              <a:rPr lang="ru-RU" dirty="0" err="1"/>
              <a:t>ууд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( формирование внутренней позиции</a:t>
            </a:r>
            <a:br>
              <a:rPr lang="ru-RU" dirty="0"/>
            </a:br>
            <a:r>
              <a:rPr lang="ru-RU" dirty="0"/>
              <a:t>школьника, мотивации учебной</a:t>
            </a:r>
            <a:br>
              <a:rPr lang="ru-RU" dirty="0"/>
            </a:br>
            <a:r>
              <a:rPr lang="ru-RU" dirty="0"/>
              <a:t>деятельности</a:t>
            </a:r>
            <a:r>
              <a:rPr lang="ru-RU" dirty="0" smtClean="0"/>
              <a:t>)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Убеди своих одноклассников за 30</a:t>
            </a:r>
            <a:br>
              <a:rPr lang="ru-RU" dirty="0"/>
            </a:br>
            <a:r>
              <a:rPr lang="ru-RU" dirty="0"/>
              <a:t>секунд, что тема урока « Сложное</a:t>
            </a:r>
            <a:br>
              <a:rPr lang="ru-RU" dirty="0"/>
            </a:br>
            <a:r>
              <a:rPr lang="ru-RU" dirty="0"/>
              <a:t>предложение» для нас важна и</a:t>
            </a:r>
            <a:br>
              <a:rPr lang="ru-RU" dirty="0"/>
            </a:br>
            <a:r>
              <a:rPr lang="ru-RU" dirty="0"/>
              <a:t>необходима</a:t>
            </a:r>
            <a:r>
              <a:rPr lang="ru-RU" dirty="0" smtClean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Выбираем из класса оратора,</a:t>
            </a:r>
            <a:br>
              <a:rPr lang="ru-RU" dirty="0"/>
            </a:br>
            <a:r>
              <a:rPr lang="ru-RU" dirty="0"/>
              <a:t>который докажет важность изучения</a:t>
            </a:r>
            <a:br>
              <a:rPr lang="ru-RU" dirty="0"/>
            </a:br>
            <a:r>
              <a:rPr lang="ru-RU" dirty="0"/>
              <a:t>данной темы.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837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 деятельности  в  проектном  обучении:</a:t>
            </a:r>
            <a:endParaRPr lang="ru-RU" dirty="0"/>
          </a:p>
        </p:txBody>
      </p:sp>
      <p:pic>
        <p:nvPicPr>
          <p:cNvPr id="4" name="Объект 3" descr="Виды деятельности в проектном обучении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128792" cy="52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801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5 класс: Экспресс-музей русских народных сказок.</a:t>
            </a:r>
          </a:p>
          <a:p>
            <a:r>
              <a:rPr lang="ru-RU" dirty="0" smtClean="0"/>
              <a:t>6 класс: Подарок главному герою («Уроки французского» Распутин).</a:t>
            </a:r>
          </a:p>
          <a:p>
            <a:r>
              <a:rPr lang="ru-RU" dirty="0" smtClean="0"/>
              <a:t>8 класс: Журнал «</a:t>
            </a:r>
            <a:r>
              <a:rPr lang="ru-RU" dirty="0" err="1" smtClean="0"/>
              <a:t>Сатирикон</a:t>
            </a:r>
            <a:r>
              <a:rPr lang="ru-RU" dirty="0" smtClean="0"/>
              <a:t>». Теория литературы – это просто.</a:t>
            </a:r>
          </a:p>
          <a:p>
            <a:r>
              <a:rPr lang="ru-RU" dirty="0" smtClean="0"/>
              <a:t>Фотопроект.</a:t>
            </a:r>
          </a:p>
          <a:p>
            <a:r>
              <a:rPr lang="ru-RU" dirty="0" smtClean="0"/>
              <a:t>Телепередача.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07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96752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dirty="0"/>
              <a:t>Познавательные </a:t>
            </a:r>
            <a:r>
              <a:rPr lang="ru-RU" dirty="0" smtClean="0"/>
              <a:t>                          универсальные  учебные действия  (</a:t>
            </a:r>
            <a:r>
              <a:rPr lang="ru-RU" dirty="0"/>
              <a:t>интеллектуальные умения</a:t>
            </a:r>
            <a:r>
              <a:rPr lang="ru-RU" dirty="0" smtClean="0"/>
              <a:t>) - обработка </a:t>
            </a:r>
            <a:r>
              <a:rPr lang="ru-RU" dirty="0"/>
              <a:t>информации</a:t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852936"/>
            <a:ext cx="6480720" cy="3888432"/>
          </a:xfrm>
        </p:spPr>
        <p:txBody>
          <a:bodyPr>
            <a:normAutofit/>
          </a:bodyPr>
          <a:lstStyle/>
          <a:p>
            <a:r>
              <a:rPr lang="ru-RU" dirty="0" smtClean="0"/>
              <a:t>- Умения </a:t>
            </a:r>
            <a:r>
              <a:rPr lang="ru-RU" dirty="0"/>
              <a:t>результативно МЫСЛИТЬ и работать с ИНФОРМАЦИЕЙ в современном мире</a:t>
            </a:r>
          </a:p>
          <a:p>
            <a:r>
              <a:rPr lang="ru-RU" dirty="0" smtClean="0"/>
              <a:t>- умение </a:t>
            </a:r>
            <a:r>
              <a:rPr lang="ru-RU" dirty="0"/>
              <a:t>структурировать знания;</a:t>
            </a:r>
          </a:p>
          <a:p>
            <a:r>
              <a:rPr lang="ru-RU" dirty="0" smtClean="0"/>
              <a:t>- умение </a:t>
            </a:r>
            <a:r>
              <a:rPr lang="ru-RU" dirty="0"/>
              <a:t>осознанно и произвольно строить речевое высказывание в устной и письменной форме;</a:t>
            </a:r>
          </a:p>
          <a:p>
            <a:r>
              <a:rPr lang="ru-RU" dirty="0" smtClean="0"/>
              <a:t>- смысловое чтение;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/>
              <a:t> постановка и формулирование проблемы, самостоятельное создание алгоритмов деятельности при решении проблем творческого и поискового характера.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0330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191</TotalTime>
  <Words>241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Средства  формирования универсальных  учебных действий  учащихся  5-6-х классов  на  уроках русского  языка  и литературы</vt:lpstr>
      <vt:lpstr>Функции  универсальных учебных  действий  включают: </vt:lpstr>
      <vt:lpstr>Слайд 3</vt:lpstr>
      <vt:lpstr>Для  формирования личностных  универсальных учебных  действий  на уроках  литературы  можно использовать  следующие приёмы: </vt:lpstr>
      <vt:lpstr>Для  формирования личностных  универсальных учебных  действий  на уроках  русского  языка  можно использовать  следующие приёмы: </vt:lpstr>
      <vt:lpstr>Слайд 6</vt:lpstr>
      <vt:lpstr>Виды  деятельности  в  проектном  обучении:</vt:lpstr>
      <vt:lpstr>Проекты:</vt:lpstr>
      <vt:lpstr>Познавательные                           универсальные  учебные действия  (интеллектуальные умения) - обработка информации  </vt:lpstr>
      <vt:lpstr>Методические приёмы для формирования познавательных действий на уроках литературы: </vt:lpstr>
      <vt:lpstr>Главное  для  учителя - помнить,  что  все  учащиеся - звезды,  маленькие  и  большие,  близкие  и  далёкие, но  одинаково  красивые. Каждая  звёздочка  выбирает свою  траекторию  полёта. Каждая  звёздочка  мечтает сиять.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Задачи, решаемые на современном уроке русского языка</dc:title>
  <dc:creator>Елена Седых</dc:creator>
  <cp:lastModifiedBy>Зарубина</cp:lastModifiedBy>
  <cp:revision>16</cp:revision>
  <dcterms:created xsi:type="dcterms:W3CDTF">2018-03-28T13:30:09Z</dcterms:created>
  <dcterms:modified xsi:type="dcterms:W3CDTF">2018-04-04T02:09:01Z</dcterms:modified>
</cp:coreProperties>
</file>